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305" r:id="rId4"/>
    <p:sldId id="319" r:id="rId5"/>
    <p:sldId id="314" r:id="rId6"/>
    <p:sldId id="306" r:id="rId7"/>
    <p:sldId id="315" r:id="rId8"/>
    <p:sldId id="312" r:id="rId9"/>
    <p:sldId id="313" r:id="rId10"/>
    <p:sldId id="316" r:id="rId11"/>
    <p:sldId id="317" r:id="rId12"/>
    <p:sldId id="31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68" d="100"/>
          <a:sy n="68" d="100"/>
        </p:scale>
        <p:origin x="14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116C7-D313-44DF-851F-561AD0E8436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D8BA-2871-43B6-95E6-118CE4B588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034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1D8BA-2871-43B6-95E6-118CE4B5887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1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31E8E-FAA6-4768-80D1-5C152435853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5FC90-A492-4A4D-B7DD-4720209C0258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434A3-00D5-4239-B904-80CC8FFE510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15664-E27A-45EE-9E77-BA9FBD89D79B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564FE-F6E1-42EC-B67D-790612EBBF36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FA4E1-DA02-4FCB-8B33-871CA603B35F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835E8-8679-4E90-AFE0-0C67370685A8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C47FD-2D86-4B6A-8B7C-09862E8557BB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4DCBB-5FBE-45F5-A7A0-DCD94C53A06B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239DA-53D9-4AED-B699-60988A11F43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A4544-C7CE-44D8-992C-81FF0040C1FA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A2188-4EE7-4F69-AE19-AF999E6A73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scholar.google.com/scholar_lookup?journal=J+Appl+Behav+Anal&amp;title=Teaching+Children+To+Spell:+Decreasing+Consonant+Cluster+Errors+By+Eliminating+Selective+Stimulus+Control.&amp;author=B+Birnie-Selwyn&amp;author=B+Guerin&amp;volume=30&amp;issue=1&amp;publication_year=1997&amp;pages=69-91&amp;" TargetMode="External"/><Relationship Id="rId2" Type="http://schemas.openxmlformats.org/officeDocument/2006/relationships/hyperlink" Target="https://www.ncbi.nlm.nih.gov/pmc/articles/PMC1284040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cholar.google.com/scholar_lookup?journal=J+Appl+Behav+Anal&amp;title=Teaching+reading+and+spelling:+exclusion+and+stimulus+equivalence.&amp;author=J+De+Rose&amp;author=DG+De+Souza&amp;author=ES+Hanna&amp;volume=29&amp;issue=4&amp;publication_year=1996&amp;pages=451-469&amp;pmid=16795892&amp;" TargetMode="External"/><Relationship Id="rId5" Type="http://schemas.openxmlformats.org/officeDocument/2006/relationships/hyperlink" Target="https://www.ncbi.nlm.nih.gov/pubmed/16795892" TargetMode="External"/><Relationship Id="rId4" Type="http://schemas.openxmlformats.org/officeDocument/2006/relationships/hyperlink" Target="https://www.ncbi.nlm.nih.gov/pmc/articles/PMC1284016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" y="1239732"/>
            <a:ext cx="8663729" cy="2036868"/>
          </a:xfrm>
        </p:spPr>
        <p:txBody>
          <a:bodyPr>
            <a:normAutofit fontScale="90000"/>
          </a:bodyPr>
          <a:lstStyle/>
          <a:p>
            <a:pPr algn="l"/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Subject Name : COMPUTER ARCHITECTURE</a:t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Presentation  Title: BASIC COMPUTER INSTRUCTION</a:t>
            </a:r>
            <a:br>
              <a:rPr lang="en-US" sz="2400" b="1" dirty="0">
                <a:solidFill>
                  <a:schemeClr val="accent2"/>
                </a:solidFill>
                <a:latin typeface="Palatino Linotype" panose="02040502050505030304" pitchFamily="18" charset="0"/>
              </a:rPr>
            </a:br>
            <a:endParaRPr lang="en-US" sz="2400" b="1" dirty="0">
              <a:solidFill>
                <a:schemeClr val="accent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" y="3162300"/>
            <a:ext cx="8839200" cy="1219200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2"/>
                </a:solidFill>
                <a:latin typeface="Palatino Linotype" panose="02040502050505030304" pitchFamily="18" charset="0"/>
              </a:rPr>
              <a:t>Team Members: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Students Name	 		  	</a:t>
            </a:r>
            <a:r>
              <a:rPr lang="en-US" sz="2000" b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Reg.No</a:t>
            </a:r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: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1.JULIE CHRISTINA.J                            210618104021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2.GEETHANJALI.R                                  210618104013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3.KAVYA.M                                                210618104023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	4.KAVIYA.O                                                210618104025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             5.BIBILIN MANUELA.E                          210618104009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  <a:latin typeface="Palatino Linotype" panose="02040502050505030304" pitchFamily="18" charset="0"/>
              </a:rPr>
              <a:t>              6.KERTHIKA.K                                         210618104025</a:t>
            </a:r>
          </a:p>
          <a:p>
            <a:endParaRPr lang="en-US" sz="2000" b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  <a:p>
            <a:endParaRPr lang="en-US" sz="20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78691"/>
            <a:ext cx="91440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 JEPPIAAR INSTITUTE OF TECHNOLOGY</a:t>
            </a:r>
          </a:p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“Self-Belief | Self Discipline | Self Respect”</a:t>
            </a:r>
          </a:p>
          <a:p>
            <a:pPr algn="ctr"/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IN" sz="2200" b="1" dirty="0">
                <a:solidFill>
                  <a:srgbClr val="0070C0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Department of Computer Science and Engineering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F:\SUBJECTS\JIT_COURSE FILE CONTENTS\JIT_ISO _DNV GL_ISO 9001-2015\ISO_Images_Logo\ISO 9001-2015 (JPG)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891329" cy="85873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8293B3-5C5C-447D-BBF5-3B75DAEBFA9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567" y="337445"/>
            <a:ext cx="1336433" cy="107495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Technical Details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Instruction format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15013" y="1798721"/>
            <a:ext cx="4040188" cy="39512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b="1" dirty="0"/>
              <a:t>Instruction format</a:t>
            </a:r>
            <a:r>
              <a:rPr lang="en-US" dirty="0"/>
              <a:t> describes the internal structures (layout design) of the bits of an </a:t>
            </a:r>
            <a:r>
              <a:rPr lang="en-US" b="1" dirty="0"/>
              <a:t>instruction</a:t>
            </a:r>
            <a:r>
              <a:rPr lang="en-US" dirty="0"/>
              <a:t>, in terms of its constituent parts.</a:t>
            </a:r>
          </a:p>
          <a:p>
            <a:r>
              <a:rPr lang="en-US" dirty="0"/>
              <a:t>An </a:t>
            </a:r>
            <a:r>
              <a:rPr lang="en-US" b="1" dirty="0"/>
              <a:t>Instruction format</a:t>
            </a:r>
            <a:r>
              <a:rPr lang="en-US" dirty="0"/>
              <a:t> must include an </a:t>
            </a:r>
            <a:r>
              <a:rPr lang="en-US" dirty="0" err="1"/>
              <a:t>opcode</a:t>
            </a:r>
            <a:r>
              <a:rPr lang="en-US" dirty="0"/>
              <a:t>, and address is dependent on an availability of particular operands.</a:t>
            </a:r>
          </a:p>
        </p:txBody>
      </p:sp>
      <p:pic>
        <p:nvPicPr>
          <p:cNvPr id="15" name="Content Placeholder 14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2565331"/>
            <a:ext cx="5334000" cy="174925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Birnie</a:t>
            </a:r>
            <a:r>
              <a:rPr lang="en-US" dirty="0"/>
              <a:t>-Selwyn B, Guerin B. Teaching Children To Spell: Decreasing Consonant Cluster Errors By Eliminating Selective Stimulus Control. J </a:t>
            </a:r>
            <a:r>
              <a:rPr lang="en-US" dirty="0" err="1"/>
              <a:t>Appl</a:t>
            </a:r>
            <a:r>
              <a:rPr lang="en-US" dirty="0"/>
              <a:t> </a:t>
            </a:r>
            <a:r>
              <a:rPr lang="en-US" dirty="0" err="1"/>
              <a:t>Behav</a:t>
            </a:r>
            <a:r>
              <a:rPr lang="en-US" dirty="0"/>
              <a:t> Anal. 1997 Spring;30(1):69–91. [</a:t>
            </a:r>
            <a:r>
              <a:rPr lang="en-US" dirty="0">
                <a:hlinkClick r:id="rId2"/>
              </a:rPr>
              <a:t>PMC free article</a:t>
            </a:r>
            <a:r>
              <a:rPr lang="en-US" dirty="0"/>
              <a:t>] [</a:t>
            </a:r>
            <a:r>
              <a:rPr lang="en-US" dirty="0">
                <a:hlinkClick r:id="rId3"/>
              </a:rPr>
              <a:t>Google Scholar</a:t>
            </a:r>
            <a:r>
              <a:rPr lang="en-US" dirty="0"/>
              <a:t>]</a:t>
            </a:r>
          </a:p>
          <a:p>
            <a:r>
              <a:rPr lang="en-US" dirty="0"/>
              <a:t>De Rose J, De Souza DG, Hanna ES. Teaching reading and spelling: exclusion and stimulus equivalence. J </a:t>
            </a:r>
            <a:r>
              <a:rPr lang="en-US" dirty="0" err="1"/>
              <a:t>Appl</a:t>
            </a:r>
            <a:r>
              <a:rPr lang="en-US" dirty="0"/>
              <a:t> </a:t>
            </a:r>
            <a:r>
              <a:rPr lang="en-US" dirty="0" err="1"/>
              <a:t>Behav</a:t>
            </a:r>
            <a:r>
              <a:rPr lang="en-US" dirty="0"/>
              <a:t> Anal. 1996 Winter;29(4):451–469. [</a:t>
            </a:r>
            <a:r>
              <a:rPr lang="en-US" dirty="0">
                <a:hlinkClick r:id="rId4"/>
              </a:rPr>
              <a:t>PMC free article</a:t>
            </a:r>
            <a:r>
              <a:rPr lang="en-US" dirty="0"/>
              <a:t>] [</a:t>
            </a:r>
            <a:r>
              <a:rPr lang="en-US" dirty="0">
                <a:hlinkClick r:id="rId5"/>
              </a:rPr>
              <a:t>PubMed</a:t>
            </a:r>
            <a:r>
              <a:rPr lang="en-US" dirty="0"/>
              <a:t>] [</a:t>
            </a:r>
            <a:r>
              <a:rPr lang="en-US" dirty="0">
                <a:hlinkClick r:id="rId6"/>
              </a:rPr>
              <a:t>Google Scholar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304385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i="1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249728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Palatino Linotype" panose="02040502050505030304" pitchFamily="18" charset="0"/>
              </a:rPr>
              <a:t>Objective</a:t>
            </a:r>
            <a:endParaRPr lang="en-US" sz="2800" dirty="0">
              <a:latin typeface="Palatino Linotype" panose="020405020505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sz="2400" dirty="0"/>
              <a:t> An </a:t>
            </a:r>
            <a:r>
              <a:rPr lang="en-US" sz="2400" b="1" dirty="0"/>
              <a:t>instruction format</a:t>
            </a:r>
            <a:r>
              <a:rPr lang="en-US" sz="2400" dirty="0"/>
              <a:t> defines layout of bits of an </a:t>
            </a:r>
            <a:r>
              <a:rPr lang="en-US" sz="2400" b="1" dirty="0"/>
              <a:t>instruction</a:t>
            </a:r>
            <a:r>
              <a:rPr lang="en-US" sz="2400" dirty="0"/>
              <a:t>, in terms of its constituent parts. 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An </a:t>
            </a:r>
            <a:r>
              <a:rPr lang="en-US" sz="2400" b="1" dirty="0"/>
              <a:t>instruction format</a:t>
            </a:r>
            <a:r>
              <a:rPr lang="en-US" sz="2400" dirty="0"/>
              <a:t> must include an opcode and implicitly or explicitly, zero or more operands.</a:t>
            </a:r>
          </a:p>
          <a:p>
            <a:pPr algn="just">
              <a:lnSpc>
                <a:spcPct val="150000"/>
              </a:lnSpc>
            </a:pPr>
            <a:r>
              <a:rPr lang="en-US" sz="2400" dirty="0"/>
              <a:t> Each explicit operand is referenced using one of addressing modes.</a:t>
            </a: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3F31-0A43-4B4F-A83B-7F4B73EBF73F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2</a:t>
            </a:fld>
            <a:endParaRPr lang="en-US"/>
          </a:p>
        </p:txBody>
      </p:sp>
      <p:sp>
        <p:nvSpPr>
          <p:cNvPr id="7" name="Content Placeholder 2"/>
          <p:cNvSpPr txBox="1"/>
          <p:nvPr/>
        </p:nvSpPr>
        <p:spPr>
          <a:xfrm>
            <a:off x="457200" y="838200"/>
            <a:ext cx="82296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400" b="1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To Design/ Analyze/ Evaluate</a:t>
            </a:r>
            <a:endParaRPr lang="en-US" sz="2400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1198" y="1311275"/>
            <a:ext cx="900266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are computer instructions?</a:t>
            </a:r>
          </a:p>
          <a:p>
            <a:pPr marL="0" indent="0">
              <a:buNone/>
            </a:pPr>
            <a:r>
              <a:rPr lang="en-US" b="1" dirty="0"/>
              <a:t>              Computer instructions</a:t>
            </a:r>
            <a:r>
              <a:rPr lang="en-US" dirty="0"/>
              <a:t> are a set of machine language </a:t>
            </a:r>
            <a:r>
              <a:rPr lang="en-US" b="1" dirty="0"/>
              <a:t>instructions</a:t>
            </a:r>
            <a:r>
              <a:rPr lang="en-US" dirty="0"/>
              <a:t> that a particular processor understands and executes. </a:t>
            </a:r>
            <a:endParaRPr lang="en-US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37E5A-BC02-4332-9E34-B0940456B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 </a:t>
            </a:r>
            <a:r>
              <a:rPr lang="en-US" b="1" dirty="0"/>
              <a:t>computer</a:t>
            </a:r>
            <a:r>
              <a:rPr lang="en-US" dirty="0"/>
              <a:t> performs tasks on the basis of the </a:t>
            </a:r>
            <a:r>
              <a:rPr lang="en-US" b="1" dirty="0"/>
              <a:t>instruction</a:t>
            </a:r>
            <a:r>
              <a:rPr lang="en-US" dirty="0"/>
              <a:t> provided.</a:t>
            </a:r>
          </a:p>
          <a:p>
            <a:r>
              <a:rPr lang="en-US" dirty="0"/>
              <a:t>An </a:t>
            </a:r>
            <a:r>
              <a:rPr lang="en-US" b="1" dirty="0"/>
              <a:t>instruction</a:t>
            </a:r>
            <a:r>
              <a:rPr lang="en-US" dirty="0"/>
              <a:t> comprises of groups called fields.</a:t>
            </a:r>
          </a:p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D132A-E580-49F7-9CE0-BA8069314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89B79-28B0-4D12-A297-DE5897E9723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6FD443-82C7-4EB1-9063-476532EC7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125D4-452D-4EE6-A59A-2F792CD1F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23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91833" y="1146175"/>
            <a:ext cx="8699767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 basic computer has three instruction code formats which are: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         </a:t>
            </a:r>
          </a:p>
          <a:p>
            <a:pPr algn="just"/>
            <a:r>
              <a:rPr lang="en-US" dirty="0"/>
              <a:t>   Memory - reference instruction.</a:t>
            </a:r>
          </a:p>
          <a:p>
            <a:pPr algn="just"/>
            <a:r>
              <a:rPr lang="en-US" dirty="0"/>
              <a:t>   Register - reference instruction.</a:t>
            </a:r>
          </a:p>
          <a:p>
            <a:pPr algn="just"/>
            <a:r>
              <a:rPr lang="en-US" dirty="0"/>
              <a:t>   Input-Output instruction.</a:t>
            </a:r>
          </a:p>
          <a:p>
            <a:pPr algn="just"/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Block Diagram/ Work Flow/  Flow Chart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1C762-A60B-4C36-9245-B0EACBDC4A0D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47824"/>
            <a:ext cx="7553325" cy="4067175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Technical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762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6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1647825"/>
            <a:ext cx="7467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22222"/>
                </a:solidFill>
                <a:latin typeface="Roboto"/>
              </a:rPr>
              <a:t>Memory reference instruction</a:t>
            </a:r>
            <a:r>
              <a:rPr lang="en-US" sz="3200" dirty="0">
                <a:solidFill>
                  <a:srgbClr val="222222"/>
                </a:solidFill>
                <a:latin typeface="Roboto"/>
              </a:rPr>
              <a:t>.  </a:t>
            </a:r>
          </a:p>
          <a:p>
            <a:r>
              <a:rPr lang="en-US" sz="3200" dirty="0"/>
              <a:t>       An </a:t>
            </a:r>
            <a:r>
              <a:rPr lang="en-US" sz="3200" b="1" dirty="0"/>
              <a:t>instruction</a:t>
            </a:r>
            <a:r>
              <a:rPr lang="en-US" sz="3200" dirty="0"/>
              <a:t> that has one or more of its operand addresses referring to a location in </a:t>
            </a:r>
            <a:r>
              <a:rPr lang="en-US" sz="3200" b="1" dirty="0"/>
              <a:t>memory</a:t>
            </a:r>
            <a:r>
              <a:rPr lang="en-US" sz="3200" dirty="0"/>
              <a:t>, as opposed to one of the CPU registers or some other way of specifying an operand</a:t>
            </a:r>
            <a:r>
              <a:rPr lang="en-US" sz="2400" dirty="0"/>
              <a:t>.</a:t>
            </a:r>
            <a:endParaRPr lang="en-US" sz="2400" dirty="0">
              <a:solidFill>
                <a:srgbClr val="222222"/>
              </a:solidFill>
              <a:latin typeface="Robo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Technical Details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4294967295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n-US" sz="2000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52500" y="1722328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Register reference instruction </a:t>
            </a:r>
          </a:p>
          <a:p>
            <a:r>
              <a:rPr lang="en-US" sz="3200" b="1" dirty="0"/>
              <a:t>      </a:t>
            </a:r>
            <a:r>
              <a:rPr lang="en-US" sz="3200" dirty="0"/>
              <a:t>A </a:t>
            </a:r>
            <a:r>
              <a:rPr lang="en-US" sz="3200" b="1" dirty="0"/>
              <a:t>register reference instruction</a:t>
            </a:r>
            <a:r>
              <a:rPr lang="en-US" sz="3200" dirty="0"/>
              <a:t> is generally any </a:t>
            </a:r>
            <a:r>
              <a:rPr lang="en-US" sz="3200" b="1" dirty="0"/>
              <a:t>instruction</a:t>
            </a:r>
            <a:r>
              <a:rPr lang="en-US" sz="3200" dirty="0"/>
              <a:t> that accesses </a:t>
            </a:r>
            <a:r>
              <a:rPr lang="en-US" sz="3200" b="1" dirty="0"/>
              <a:t>registers</a:t>
            </a:r>
            <a:r>
              <a:rPr lang="en-US" sz="3200" dirty="0"/>
              <a:t> for operands rather than memory. The format will vary depending on the specific architecture of the CPU.</a:t>
            </a:r>
          </a:p>
          <a:p>
            <a:br>
              <a:rPr lang="en-US" sz="3200" dirty="0"/>
            </a:b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28600"/>
            <a:ext cx="8915400" cy="71596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Palatino Linotype" panose="02040502050505030304" pitchFamily="18" charset="0"/>
              </a:rPr>
              <a:t>Technical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7538" y="1828800"/>
            <a:ext cx="9002661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Input</a:t>
            </a:r>
            <a:r>
              <a:rPr lang="en-US" dirty="0"/>
              <a:t>/</a:t>
            </a:r>
            <a:r>
              <a:rPr lang="en-US" b="1" dirty="0"/>
              <a:t>output instruction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r>
              <a:rPr lang="en-US" dirty="0"/>
              <a:t>        An instruction in a computer program that causes transfer of data between peripheral devices and main memory, and enables the central processing unit to control the peripheral devices connected to it.</a:t>
            </a:r>
            <a:endParaRPr lang="en-US" dirty="0">
              <a:latin typeface="Palatino Linotype" panose="0204050205050503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52400"/>
            <a:ext cx="8839200" cy="6248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Palatino Linotype" panose="02040502050505030304" pitchFamily="18" charset="0"/>
              <a:sym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D2392-8752-4557-BB6C-A2DD51BA7AE5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A2188-4EE7-4F69-AE19-AF999E6A737F}" type="slidenum">
              <a:rPr lang="en-US" smtClean="0"/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JEPPIAAR INSTITUTE OF TECHNOLOGY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188</Words>
  <Application>Microsoft Office PowerPoint</Application>
  <PresentationFormat>On-screen Show (4:3)</PresentationFormat>
  <Paragraphs>98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Palatino Linotype</vt:lpstr>
      <vt:lpstr>Roboto</vt:lpstr>
      <vt:lpstr>Times New Roman</vt:lpstr>
      <vt:lpstr>Office Theme</vt:lpstr>
      <vt:lpstr>  Subject Name : COMPUTER ARCHITECTURE  Presentation  Title: BASIC COMPUTER INSTRUCTION </vt:lpstr>
      <vt:lpstr>Objective</vt:lpstr>
      <vt:lpstr>Technical Details</vt:lpstr>
      <vt:lpstr>PowerPoint Presentation</vt:lpstr>
      <vt:lpstr>Technical Details</vt:lpstr>
      <vt:lpstr>Block Diagram/ Work Flow/  Flow Chart </vt:lpstr>
      <vt:lpstr>Technical Details</vt:lpstr>
      <vt:lpstr>Technical Details</vt:lpstr>
      <vt:lpstr>Technical Details</vt:lpstr>
      <vt:lpstr>Technical Details</vt:lpstr>
      <vt:lpstr>References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Millimeter - Wave Antenna for 5G Applications</dc:title>
  <dc:creator>PRABU</dc:creator>
  <cp:lastModifiedBy>REVATHI R</cp:lastModifiedBy>
  <cp:revision>113</cp:revision>
  <dcterms:created xsi:type="dcterms:W3CDTF">2015-04-07T04:42:00Z</dcterms:created>
  <dcterms:modified xsi:type="dcterms:W3CDTF">2020-03-27T10:01:44Z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1033-11.2.0.9127</vt:lpwstr>
  </property>
</Properties>
</file>